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33"/>
  </p:notesMasterIdLst>
  <p:handoutMasterIdLst>
    <p:handoutMasterId r:id="rId34"/>
  </p:handoutMasterIdLst>
  <p:sldIdLst>
    <p:sldId id="257" r:id="rId5"/>
    <p:sldId id="258" r:id="rId6"/>
    <p:sldId id="259" r:id="rId7"/>
    <p:sldId id="277" r:id="rId8"/>
    <p:sldId id="270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72" r:id="rId21"/>
    <p:sldId id="273" r:id="rId22"/>
    <p:sldId id="274" r:id="rId23"/>
    <p:sldId id="275" r:id="rId24"/>
    <p:sldId id="283" r:id="rId25"/>
    <p:sldId id="284" r:id="rId26"/>
    <p:sldId id="276" r:id="rId27"/>
    <p:sldId id="285" r:id="rId28"/>
    <p:sldId id="280" r:id="rId29"/>
    <p:sldId id="282" r:id="rId30"/>
    <p:sldId id="278" r:id="rId31"/>
    <p:sldId id="279" r:id="rId32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E3387C1-8EFB-44F7-8485-D662F1CF7333}" type="datetime1">
              <a:rPr lang="en-GB" smtClean="0"/>
              <a:t>17/10/2024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D6434E-09F1-48C0-A525-B5A7008B7802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2674CE4-FBD8-4481-AEFB-CA53E599A74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>
                <a:solidFill>
                  <a:srgbClr val="595959"/>
                </a:solidFill>
                <a:effectLst/>
                <a:latin typeface="Helvetica" panose="020B0604020202020204" pitchFamily="34" charset="0"/>
              </a:rPr>
              <a:t>Moloney, W., Cheung, G. and Jacobs, S. (2024) ‘Key elements to support primary healthcare nurses to thrive at work: A mixed‐methods sequential explanatory study’, </a:t>
            </a:r>
            <a:r>
              <a:rPr lang="en-GB" b="0" i="1">
                <a:solidFill>
                  <a:srgbClr val="595959"/>
                </a:solidFill>
                <a:effectLst/>
                <a:latin typeface="Helvetica" panose="020B0604020202020204" pitchFamily="34" charset="0"/>
              </a:rPr>
              <a:t>Journal of Advanced Nursing (John Wiley &amp; Sons, Inc.)</a:t>
            </a:r>
            <a:r>
              <a:rPr lang="en-GB" b="0" i="0">
                <a:solidFill>
                  <a:srgbClr val="595959"/>
                </a:solidFill>
                <a:effectLst/>
                <a:latin typeface="Helvetica" panose="020B0604020202020204" pitchFamily="34" charset="0"/>
              </a:rPr>
              <a:t>, 80(9), pp. 3812–3824. doi:10.1111/jan.16058.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32674CE4-FBD8-4481-AEFB-CA53E599A745}" type="slidenum">
              <a:rPr lang="en-GB" noProof="0" smtClean="0"/>
              <a:t>28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76781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B4AAD351-6347-4318-B935-1E0F1B6A61D6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EB87B0-5071-4BC9-A19F-C3269318028C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en-GB" noProof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5pPr>
              <a:defRPr/>
            </a:lvl5pPr>
          </a:lstStyle>
          <a:p>
            <a:pPr lvl="0" rtl="0" eaLnBrk="1" latinLnBrk="0" hangingPunct="1"/>
            <a:r>
              <a:rPr lang="en-GB" noProof="0"/>
              <a:t>Click to edit Master text styles</a:t>
            </a:r>
          </a:p>
          <a:p>
            <a:pPr lvl="1" rtl="0" eaLnBrk="1" latinLnBrk="0" hangingPunct="1"/>
            <a:r>
              <a:rPr lang="en-GB" noProof="0"/>
              <a:t>Second level</a:t>
            </a:r>
          </a:p>
          <a:p>
            <a:pPr lvl="2" rtl="0" eaLnBrk="1" latinLnBrk="0" hangingPunct="1"/>
            <a:r>
              <a:rPr lang="en-GB" noProof="0"/>
              <a:t>Third level</a:t>
            </a:r>
          </a:p>
          <a:p>
            <a:pPr lvl="3" rtl="0" eaLnBrk="1" latinLnBrk="0" hangingPunct="1"/>
            <a:r>
              <a:rPr lang="en-GB" noProof="0"/>
              <a:t>Fourth level</a:t>
            </a:r>
          </a:p>
          <a:p>
            <a:pPr lvl="4" rtl="0" eaLnBrk="1" latinLnBrk="0" hangingPunct="1"/>
            <a:r>
              <a:rPr lang="en-GB" noProof="0"/>
              <a:t>Fifth level</a:t>
            </a:r>
            <a:endParaRPr kumimoji="0"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B4CBB3-9133-42BF-BC20-6F6E1888C21F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F23539-3F81-4F1E-A9B7-5CE0C1986E23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kumimoji="0"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854DA5-E4EE-42EA-9BC9-3160B1480769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A1BF5D-7537-4BA8-9976-6302714DE26C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>
              <a:defRPr sz="4000" b="0" i="0" cap="none" baseline="0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8E4797-21F6-4D41-B035-97FEABB63BCE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fld id="{4EC45D07-A3FD-40EE-BB45-F5E3D0F2E1C8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FFDAF9-DFA9-4947-9568-03347A66D233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800" b="1"/>
            </a:lvl1pPr>
          </a:lstStyle>
          <a:p>
            <a:pPr rtl="0"/>
            <a:r>
              <a:rPr lang="en-GB" noProof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  <a:p>
            <a:pPr lvl="1" rtl="0" eaLnBrk="1" latinLnBrk="0" hangingPunct="1"/>
            <a:r>
              <a:rPr lang="en-US" noProof="0"/>
              <a:t>Second level</a:t>
            </a:r>
          </a:p>
          <a:p>
            <a:pPr lvl="2" rtl="0" eaLnBrk="1" latinLnBrk="0" hangingPunct="1"/>
            <a:r>
              <a:rPr lang="en-US" noProof="0"/>
              <a:t>Third level</a:t>
            </a:r>
          </a:p>
          <a:p>
            <a:pPr lvl="3" rtl="0" eaLnBrk="1" latinLnBrk="0" hangingPunct="1"/>
            <a:r>
              <a:rPr lang="en-US" noProof="0"/>
              <a:t>Fourth level</a:t>
            </a:r>
          </a:p>
          <a:p>
            <a:pPr lvl="4" rtl="0" eaLnBrk="1" latinLnBrk="0" hangingPunct="1"/>
            <a:r>
              <a:rPr lang="en-US" noProof="0"/>
              <a:t>Fifth level</a:t>
            </a:r>
            <a:endParaRPr kumimoji="0"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9D711C-098E-40E1-BE23-CFCA1FAB8359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2000" b="1"/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en-US" noProof="0"/>
              <a:t>Click icon to add picture</a:t>
            </a:r>
            <a:endParaRPr kumimoji="0"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en-US" noProof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9A7A2F-7C81-4F05-8B4D-4983D3740BAF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n-GB" sz="1800" noProof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n-GB" noProof="0"/>
              <a:t>Add a footer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8B045440-74F0-4B44-BEF6-1040C3E911E1}" type="datetime1">
              <a:rPr lang="en-GB" noProof="0" smtClean="0"/>
              <a:t>17/10/2024</a:t>
            </a:fld>
            <a:endParaRPr lang="en-GB" noProof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diabres.2020.108125" TargetMode="External"/><Relationship Id="rId2" Type="http://schemas.openxmlformats.org/officeDocument/2006/relationships/hyperlink" Target="https://doi.org/10.1080/1755182X.2010.523145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ce.org.uk/guidance/ng12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111/jan.16058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GB" dirty="0"/>
              <a:t>Referencing for Postgraduate Students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GB" dirty="0"/>
              <a:t>Dr Rachael Major</a:t>
            </a: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E3ABE-5A11-06A7-0832-1AEF0C6A7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many authors do you cite in the text?: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B5321-2864-9106-29B3-D3179A160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1. One Author:</a:t>
            </a:r>
          </a:p>
          <a:p>
            <a:r>
              <a:rPr lang="en-GB" dirty="0"/>
              <a:t>      Brown (2018) believed that …………….</a:t>
            </a:r>
          </a:p>
          <a:p>
            <a:r>
              <a:rPr lang="en-GB" dirty="0"/>
              <a:t>      </a:t>
            </a:r>
          </a:p>
          <a:p>
            <a:r>
              <a:rPr lang="en-GB" dirty="0"/>
              <a:t>2. Two or three Authors (all are included):</a:t>
            </a:r>
          </a:p>
          <a:p>
            <a:r>
              <a:rPr lang="en-GB" dirty="0"/>
              <a:t>      Williams and Blandford-Smythe (2016) believed that …</a:t>
            </a:r>
          </a:p>
          <a:p>
            <a:endParaRPr lang="en-GB" dirty="0"/>
          </a:p>
          <a:p>
            <a:r>
              <a:rPr lang="en-GB" dirty="0"/>
              <a:t>3. Three or more Authors:</a:t>
            </a:r>
          </a:p>
          <a:p>
            <a:r>
              <a:rPr lang="en-GB" dirty="0"/>
              <a:t>      Hiram et al. (2019) believed that …………...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035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5797A-399A-BC2D-E96E-0D511AEB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Some other things to consider:</a:t>
            </a:r>
            <a:br>
              <a:rPr lang="en-GB"/>
            </a:b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ED5A7-EAC1-3739-1B7C-DECDB2A9B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514350" rtl="0">
              <a:spcBef>
                <a:spcPts val="0"/>
              </a:spcBef>
              <a:spcAft>
                <a:spcPts val="0"/>
              </a:spcAft>
            </a:pPr>
            <a:r>
              <a:rPr lang="en-GB"/>
              <a:t>1.   If you are referring to the words of an author which is cited in another piece of literature (known as  secondary reference) then:</a:t>
            </a:r>
          </a:p>
          <a:p>
            <a:pPr indent="-514350" rtl="0">
              <a:spcBef>
                <a:spcPts val="0"/>
              </a:spcBef>
              <a:spcAft>
                <a:spcPts val="0"/>
              </a:spcAft>
            </a:pPr>
            <a:r>
              <a:rPr lang="en-GB"/>
              <a:t>      </a:t>
            </a:r>
            <a:r>
              <a:rPr lang="en-GB" err="1"/>
              <a:t>Adamapule</a:t>
            </a:r>
            <a:r>
              <a:rPr lang="en-GB"/>
              <a:t> (2000) cited in King (2015) believed that ….</a:t>
            </a:r>
          </a:p>
          <a:p>
            <a:pPr indent="-514350" rtl="0">
              <a:spcBef>
                <a:spcPts val="0"/>
              </a:spcBef>
              <a:spcAft>
                <a:spcPts val="0"/>
              </a:spcAft>
            </a:pPr>
            <a:r>
              <a:rPr lang="en-GB"/>
              <a:t>      But try to avoid this - use the source you have read</a:t>
            </a:r>
          </a:p>
          <a:p>
            <a:pPr indent="-514350" rtl="0">
              <a:spcBef>
                <a:spcPts val="0"/>
              </a:spcBef>
              <a:spcAft>
                <a:spcPts val="0"/>
              </a:spcAft>
            </a:pPr>
            <a:r>
              <a:rPr lang="en-GB"/>
              <a:t>      </a:t>
            </a:r>
          </a:p>
          <a:p>
            <a:pPr indent="-514350" rtl="0">
              <a:spcBef>
                <a:spcPts val="0"/>
              </a:spcBef>
              <a:spcAft>
                <a:spcPts val="0"/>
              </a:spcAft>
            </a:pPr>
            <a:r>
              <a:rPr lang="en-GB"/>
              <a:t>2.   If you want to abbreviate a name you must put it in full the first time:</a:t>
            </a:r>
          </a:p>
          <a:p>
            <a:pPr indent="-514350" rtl="0">
              <a:spcBef>
                <a:spcPts val="0"/>
              </a:spcBef>
              <a:spcAft>
                <a:spcPts val="0"/>
              </a:spcAft>
            </a:pPr>
            <a:r>
              <a:rPr lang="en-GB"/>
              <a:t> The Nursing and Midwifery Council (NMC, 2018) Code  states that ……..</a:t>
            </a:r>
          </a:p>
          <a:p>
            <a:pPr indent="-514350" rtl="0">
              <a:spcBef>
                <a:spcPts val="0"/>
              </a:spcBef>
              <a:spcAft>
                <a:spcPts val="0"/>
              </a:spcAft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10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4029B-F66C-CACB-46D2-FB3B4378F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other things to consider </a:t>
            </a:r>
            <a:r>
              <a:rPr lang="en-GB" err="1"/>
              <a:t>cont</a:t>
            </a:r>
            <a:r>
              <a:rPr lang="en-GB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46B00-D6F7-BF01-C3EC-13134C09E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3.  If an Author has written two pieces of work in the same year and you are using both assign an a or b:</a:t>
            </a:r>
          </a:p>
          <a:p>
            <a:r>
              <a:rPr lang="en-GB"/>
              <a:t>      West (2024a) suggested that  ….. but in a later study (West 2024b) discovered ……..</a:t>
            </a:r>
          </a:p>
          <a:p>
            <a:endParaRPr lang="en-GB"/>
          </a:p>
          <a:p>
            <a:r>
              <a:rPr lang="en-GB"/>
              <a:t>4.   If you are citing two pieces of literature at the same time:</a:t>
            </a:r>
          </a:p>
          <a:p>
            <a:r>
              <a:rPr lang="en-GB"/>
              <a:t>      It is commonly believed that … (East, 2018; North, 2020) or </a:t>
            </a:r>
          </a:p>
          <a:p>
            <a:r>
              <a:rPr lang="en-GB"/>
              <a:t>      East (2018) and North (2020) both agree that ……...</a:t>
            </a:r>
          </a:p>
          <a:p>
            <a:r>
              <a:rPr lang="en-GB"/>
              <a:t>In chronological order with earliest date first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08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EA53E-7C32-3204-E2BF-9DFF82A8F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Direct Quotations:</a:t>
            </a:r>
            <a:br>
              <a:rPr lang="en-GB"/>
            </a:br>
            <a:r>
              <a:rPr lang="en-GB"/>
              <a:t>If you insist on using them!  It is better to use your own words.</a:t>
            </a:r>
            <a:br>
              <a:rPr lang="en-GB"/>
            </a:b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D39CE-B9B8-EC09-E42B-FB447B494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To avoid being accused of Plagiarism!:</a:t>
            </a:r>
          </a:p>
          <a:p>
            <a:r>
              <a:rPr lang="en-GB"/>
              <a:t>Ensure that you make it clear when you are providing direct quotations:</a:t>
            </a:r>
          </a:p>
          <a:p>
            <a:r>
              <a:rPr lang="en-GB"/>
              <a:t>Put any quotations in “italics and quotation marks”</a:t>
            </a:r>
          </a:p>
          <a:p>
            <a:r>
              <a:rPr lang="en-GB"/>
              <a:t>Provide the page number where you found the quotation as well as the author’s name and date</a:t>
            </a:r>
          </a:p>
          <a:p>
            <a:r>
              <a:rPr lang="en-GB"/>
              <a:t>Copying diagrams without citing the author is also considered plagiarism</a:t>
            </a:r>
          </a:p>
          <a:p>
            <a:endParaRPr lang="en-GB"/>
          </a:p>
          <a:p>
            <a:r>
              <a:rPr lang="en-GB" err="1"/>
              <a:t>E.g</a:t>
            </a:r>
            <a:r>
              <a:rPr lang="en-GB"/>
              <a:t> “You must treat service users and carers as individuals” (Health and Care Professions Council (HCPC), 2016, p.5)</a:t>
            </a:r>
          </a:p>
        </p:txBody>
      </p:sp>
    </p:spTree>
    <p:extLst>
      <p:ext uri="{BB962C8B-B14F-4D97-AF65-F5344CB8AC3E}">
        <p14:creationId xmlns:p14="http://schemas.microsoft.com/office/powerpoint/2010/main" val="33213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5431C-93D0-EBCA-E6E1-4DEBA883B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51114"/>
            <a:ext cx="10972800" cy="1066800"/>
          </a:xfrm>
        </p:spPr>
        <p:txBody>
          <a:bodyPr/>
          <a:lstStyle/>
          <a:p>
            <a:r>
              <a:rPr lang="en-GB"/>
              <a:t>Reference List Tips: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1E322-A95A-9F9B-CFA6-159927122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86" y="1930109"/>
            <a:ext cx="10972800" cy="4325112"/>
          </a:xfrm>
        </p:spPr>
        <p:txBody>
          <a:bodyPr>
            <a:normAutofit fontScale="92500" lnSpcReduction="10000"/>
          </a:bodyPr>
          <a:lstStyle/>
          <a:p>
            <a:r>
              <a:rPr lang="en-GB"/>
              <a:t>1.  Start writing your list as soon as you access some literature</a:t>
            </a:r>
          </a:p>
          <a:p>
            <a:endParaRPr lang="en-GB"/>
          </a:p>
          <a:p>
            <a:r>
              <a:rPr lang="en-GB"/>
              <a:t>2.  Present your reference list in alphabetical order (Try to avoid starting with ‘The’ as it confuses the order)</a:t>
            </a:r>
          </a:p>
          <a:p>
            <a:endParaRPr lang="en-GB"/>
          </a:p>
          <a:p>
            <a:r>
              <a:rPr lang="en-GB"/>
              <a:t>3.  Write names that can be shortened in full e.g. General Medical Council (not GMC)</a:t>
            </a:r>
          </a:p>
          <a:p>
            <a:endParaRPr lang="en-GB"/>
          </a:p>
          <a:p>
            <a:r>
              <a:rPr lang="en-GB"/>
              <a:t>4.  Single space your list and leave an empty row between each reference</a:t>
            </a:r>
          </a:p>
          <a:p>
            <a:endParaRPr lang="en-GB"/>
          </a:p>
          <a:p>
            <a:r>
              <a:rPr lang="en-GB"/>
              <a:t>5.   Details of publishers etc will be at front of book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40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3B6C8-2451-D9D6-9CA1-3C20F134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Adding a Book to a Reference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517BF-486D-B01C-343B-7CD2ECBEA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2800" b="0" i="0" u="none" strike="noStrike">
                <a:solidFill>
                  <a:srgbClr val="980000"/>
                </a:solidFill>
                <a:effectLst/>
                <a:latin typeface="Arial" panose="020B0604020202020204" pitchFamily="34" charset="0"/>
              </a:rPr>
              <a:t>Authors, Initials</a:t>
            </a:r>
            <a:r>
              <a:rPr lang="en-GB" sz="2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GB" sz="2800" b="0" i="0" u="none" strike="noStrike">
                <a:solidFill>
                  <a:srgbClr val="B45F06"/>
                </a:solidFill>
                <a:effectLst/>
                <a:latin typeface="Arial" panose="020B0604020202020204" pitchFamily="34" charset="0"/>
              </a:rPr>
              <a:t>(Year)</a:t>
            </a:r>
            <a:r>
              <a:rPr lang="en-GB" sz="2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GB" sz="2800" b="0" i="1" u="none" strike="noStrike">
                <a:solidFill>
                  <a:srgbClr val="38761D"/>
                </a:solidFill>
                <a:effectLst/>
                <a:latin typeface="Arial" panose="020B0604020202020204" pitchFamily="34" charset="0"/>
              </a:rPr>
              <a:t>Title of book</a:t>
            </a:r>
            <a:r>
              <a:rPr lang="en-GB" sz="2800" b="0" i="1" u="none" strike="noStrike">
                <a:solidFill>
                  <a:srgbClr val="6AA84F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GB" sz="2800" b="0" i="1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GB" sz="2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Edition). (only include this if not the first edition) </a:t>
            </a:r>
            <a:r>
              <a:rPr lang="en-GB" sz="2800" b="0" i="0" u="none" strike="noStrike">
                <a:solidFill>
                  <a:srgbClr val="351C75"/>
                </a:solidFill>
                <a:effectLst/>
                <a:latin typeface="Arial" panose="020B0604020202020204" pitchFamily="34" charset="0"/>
              </a:rPr>
              <a:t>Place: Publisher</a:t>
            </a:r>
            <a:r>
              <a:rPr lang="en-GB" sz="2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GB" b="0">
              <a:effectLst/>
            </a:endParaRPr>
          </a:p>
          <a:p>
            <a:pPr marL="109728" indent="0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b="0">
                <a:effectLst/>
              </a:rPr>
            </a:br>
            <a:r>
              <a:rPr lang="en-GB" sz="2800" b="1" i="0" u="none" strike="noStrike">
                <a:solidFill>
                  <a:srgbClr val="2A3990"/>
                </a:solidFill>
                <a:effectLst/>
                <a:latin typeface="Arial" panose="020B0604020202020204" pitchFamily="34" charset="0"/>
              </a:rPr>
              <a:t>One Author:</a:t>
            </a:r>
            <a:endParaRPr lang="en-GB" b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2800" b="0" i="0" u="none" strike="noStrike" err="1">
                <a:solidFill>
                  <a:srgbClr val="A61C00"/>
                </a:solidFill>
                <a:effectLst/>
                <a:latin typeface="Arial" panose="020B0604020202020204" pitchFamily="34" charset="0"/>
              </a:rPr>
              <a:t>Elllis</a:t>
            </a:r>
            <a:r>
              <a:rPr lang="en-GB" sz="2800" b="0" i="0" u="none" strike="noStrike">
                <a:solidFill>
                  <a:srgbClr val="A61C00"/>
                </a:solidFill>
                <a:effectLst/>
                <a:latin typeface="Arial" panose="020B0604020202020204" pitchFamily="34" charset="0"/>
              </a:rPr>
              <a:t>, P.</a:t>
            </a:r>
            <a:r>
              <a:rPr lang="en-GB" sz="2800" b="0" i="0" u="none" strike="noStrike">
                <a:solidFill>
                  <a:srgbClr val="2A399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800" b="0" i="0" u="none" strike="noStrike">
                <a:solidFill>
                  <a:srgbClr val="B45F06"/>
                </a:solidFill>
                <a:effectLst/>
                <a:latin typeface="Arial" panose="020B0604020202020204" pitchFamily="34" charset="0"/>
              </a:rPr>
              <a:t>(2019).</a:t>
            </a:r>
            <a:r>
              <a:rPr lang="en-GB" sz="2800" b="0" i="0" u="none" strike="noStrike">
                <a:solidFill>
                  <a:srgbClr val="2A399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800" b="0" i="1" u="none" strike="noStrike">
                <a:solidFill>
                  <a:srgbClr val="38761D"/>
                </a:solidFill>
                <a:effectLst/>
                <a:latin typeface="Arial" panose="020B0604020202020204" pitchFamily="34" charset="0"/>
              </a:rPr>
              <a:t>Evidence-based practice in nursing.</a:t>
            </a:r>
            <a:r>
              <a:rPr lang="en-GB" sz="2800" b="0" i="1" u="none" strike="noStrike">
                <a:solidFill>
                  <a:srgbClr val="2A399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2800" b="0" i="0" u="none" strike="noStrike">
                <a:solidFill>
                  <a:srgbClr val="2A3990"/>
                </a:solidFill>
                <a:effectLst/>
                <a:latin typeface="Arial" panose="020B0604020202020204" pitchFamily="34" charset="0"/>
              </a:rPr>
              <a:t>(4th Ed) </a:t>
            </a:r>
            <a:r>
              <a:rPr lang="en-GB" sz="2800" b="0" i="0" u="none" strike="noStrike">
                <a:solidFill>
                  <a:srgbClr val="351C75"/>
                </a:solidFill>
                <a:effectLst/>
                <a:latin typeface="Arial" panose="020B0604020202020204" pitchFamily="34" charset="0"/>
              </a:rPr>
              <a:t>London: Learning Matters.</a:t>
            </a:r>
            <a:endParaRPr lang="en-GB" b="0">
              <a:effectLst/>
            </a:endParaRPr>
          </a:p>
          <a:p>
            <a:pPr marL="109728" indent="0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b="0">
                <a:effectLst/>
              </a:rPr>
            </a:br>
            <a:r>
              <a:rPr lang="en-GB" sz="2800" b="1" i="0" u="none" strike="noStrike">
                <a:solidFill>
                  <a:srgbClr val="2A3990"/>
                </a:solidFill>
                <a:effectLst/>
                <a:latin typeface="Arial" panose="020B0604020202020204" pitchFamily="34" charset="0"/>
              </a:rPr>
              <a:t>More than One Authors:</a:t>
            </a:r>
            <a:endParaRPr lang="en-GB" b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GB" sz="2800" b="0" i="0" u="none" strike="noStrike">
                <a:solidFill>
                  <a:srgbClr val="A61C00"/>
                </a:solidFill>
                <a:effectLst/>
                <a:latin typeface="Arial" panose="020B0604020202020204" pitchFamily="34" charset="0"/>
              </a:rPr>
              <a:t>LoBiondo-Wood, G., Haber, J. and </a:t>
            </a:r>
            <a:r>
              <a:rPr lang="en-GB" sz="2800" b="0" i="0" u="none" strike="noStrike" err="1">
                <a:solidFill>
                  <a:srgbClr val="A61C00"/>
                </a:solidFill>
                <a:effectLst/>
                <a:latin typeface="Arial" panose="020B0604020202020204" pitchFamily="34" charset="0"/>
              </a:rPr>
              <a:t>Titler</a:t>
            </a:r>
            <a:r>
              <a:rPr lang="en-GB" sz="2800" b="0" i="0" u="none" strike="noStrike">
                <a:solidFill>
                  <a:srgbClr val="A61C00"/>
                </a:solidFill>
                <a:effectLst/>
                <a:latin typeface="Arial" panose="020B0604020202020204" pitchFamily="34" charset="0"/>
              </a:rPr>
              <a:t>, M</a:t>
            </a:r>
            <a:r>
              <a:rPr lang="en-GB" sz="2800" b="0" i="0" u="none" strike="noStrike">
                <a:solidFill>
                  <a:srgbClr val="2A399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GB" sz="2800" b="0" i="0" u="none" strike="noStrike">
                <a:solidFill>
                  <a:srgbClr val="B45F06"/>
                </a:solidFill>
                <a:effectLst/>
                <a:latin typeface="Arial" panose="020B0604020202020204" pitchFamily="34" charset="0"/>
              </a:rPr>
              <a:t>(2019)</a:t>
            </a:r>
            <a:r>
              <a:rPr lang="en-GB" sz="2800" b="0" i="0" u="none" strike="noStrike">
                <a:solidFill>
                  <a:srgbClr val="2A399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GB" sz="2800" b="0" i="1" u="none" strike="noStrike">
                <a:solidFill>
                  <a:srgbClr val="38761D"/>
                </a:solidFill>
                <a:effectLst/>
                <a:latin typeface="Arial" panose="020B0604020202020204" pitchFamily="34" charset="0"/>
              </a:rPr>
              <a:t>Evidence-based practice for nursing and healthcare improvement. </a:t>
            </a:r>
            <a:r>
              <a:rPr lang="en-GB" sz="2800" b="0" i="0" u="none" strike="noStrike">
                <a:solidFill>
                  <a:srgbClr val="351C75"/>
                </a:solidFill>
                <a:effectLst/>
                <a:latin typeface="Arial" panose="020B0604020202020204" pitchFamily="34" charset="0"/>
              </a:rPr>
              <a:t>St Louis: Elsevier.</a:t>
            </a:r>
            <a:endParaRPr lang="en-GB" b="0">
              <a:effectLst/>
            </a:endParaRPr>
          </a:p>
          <a:p>
            <a:pPr fontAlgn="base">
              <a:spcBef>
                <a:spcPts val="0"/>
              </a:spcBef>
            </a:pPr>
            <a:br>
              <a:rPr lang="en-GB" b="0">
                <a:effectLst/>
              </a:rPr>
            </a:br>
            <a:r>
              <a:rPr lang="en-GB" sz="2800" b="0" i="0" u="none" strike="noStrike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Author’s initial as well as surname, but not first names in full.</a:t>
            </a:r>
            <a:endParaRPr lang="en-GB" sz="2800" b="0" i="0" u="none" strike="noStrike">
              <a:solidFill>
                <a:srgbClr val="0070C0"/>
              </a:solidFill>
              <a:effectLst/>
              <a:latin typeface="Noto Sans Symbols"/>
            </a:endParaRPr>
          </a:p>
          <a:p>
            <a:pPr rtl="0" fontAlgn="base"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GB" sz="2800" b="0" i="0" u="none" strike="noStrike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All authors listed</a:t>
            </a:r>
            <a:endParaRPr lang="en-GB" sz="2800" b="0" i="0" u="none" strike="noStrike">
              <a:solidFill>
                <a:srgbClr val="0070C0"/>
              </a:solidFill>
              <a:effectLst/>
              <a:latin typeface="Noto Sans Symbols"/>
            </a:endParaRPr>
          </a:p>
          <a:p>
            <a:pPr rtl="0" fontAlgn="base">
              <a:spcBef>
                <a:spcPts val="0"/>
              </a:spcBef>
              <a:spcAft>
                <a:spcPts val="1600"/>
              </a:spcAft>
              <a:buFont typeface="Arial" panose="020B0604020202020204" pitchFamily="34" charset="0"/>
              <a:buChar char="•"/>
            </a:pPr>
            <a:r>
              <a:rPr lang="en-GB" sz="2800" b="0" i="0" u="none" strike="noStrike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Title of the book is in italics</a:t>
            </a:r>
            <a:endParaRPr lang="en-GB" sz="2800" b="0" i="0" u="none" strike="noStrike">
              <a:solidFill>
                <a:srgbClr val="0070C0"/>
              </a:solidFill>
              <a:effectLst/>
              <a:latin typeface="Noto Sans Symbols"/>
            </a:endParaRP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62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7B869-4527-E10E-F5FC-8D0169179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Chapter of an edited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34965-44EC-EA30-C916-FD6FE363F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/>
              <a:t>Author of the chapter/section (surname followed by initials)</a:t>
            </a:r>
          </a:p>
          <a:p>
            <a:r>
              <a:rPr lang="en-GB"/>
              <a:t>Year of publication (in round brackets)</a:t>
            </a:r>
          </a:p>
          <a:p>
            <a:r>
              <a:rPr lang="en-GB"/>
              <a:t>Title of chapter/section (in single quotation marks)</a:t>
            </a:r>
          </a:p>
          <a:p>
            <a:r>
              <a:rPr lang="en-GB"/>
              <a:t>'in' plus author/editor of book</a:t>
            </a:r>
          </a:p>
          <a:p>
            <a:r>
              <a:rPr lang="en-GB"/>
              <a:t>Title of book (in italics)</a:t>
            </a:r>
          </a:p>
          <a:p>
            <a:r>
              <a:rPr lang="en-GB"/>
              <a:t>Edition if not 1</a:t>
            </a:r>
            <a:r>
              <a:rPr lang="en-GB" baseline="30000"/>
              <a:t>st</a:t>
            </a:r>
            <a:r>
              <a:rPr lang="en-GB"/>
              <a:t> edition (in brackets)</a:t>
            </a:r>
          </a:p>
          <a:p>
            <a:r>
              <a:rPr lang="en-GB"/>
              <a:t>Place of publication: Publisher</a:t>
            </a:r>
          </a:p>
          <a:p>
            <a:r>
              <a:rPr lang="en-GB"/>
              <a:t>Page reference</a:t>
            </a:r>
          </a:p>
          <a:p>
            <a:pPr marL="109728" indent="0">
              <a:buNone/>
            </a:pPr>
            <a:endParaRPr lang="en-GB"/>
          </a:p>
          <a:p>
            <a:r>
              <a:rPr lang="en-GB"/>
              <a:t>Karim, R., </a:t>
            </a:r>
            <a:r>
              <a:rPr lang="en-GB" err="1"/>
              <a:t>Tretten</a:t>
            </a:r>
            <a:r>
              <a:rPr lang="en-GB"/>
              <a:t>, T. and Kumar, U. (2018) ‘</a:t>
            </a:r>
            <a:r>
              <a:rPr lang="en-GB" err="1"/>
              <a:t>eMaintenance</a:t>
            </a:r>
            <a:r>
              <a:rPr lang="en-GB"/>
              <a:t>’, in M. </a:t>
            </a:r>
            <a:r>
              <a:rPr lang="en-GB" err="1"/>
              <a:t>Pecht</a:t>
            </a:r>
            <a:r>
              <a:rPr lang="en-GB"/>
              <a:t> and M. Kang (eds) Prognostics and health management of electronics: fundamentals, machine learning, and the internet of things. Hoboken, NJ: John Wiley &amp; Sons, pp. 559–587.</a:t>
            </a:r>
          </a:p>
        </p:txBody>
      </p:sp>
    </p:spTree>
    <p:extLst>
      <p:ext uri="{BB962C8B-B14F-4D97-AF65-F5344CB8AC3E}">
        <p14:creationId xmlns:p14="http://schemas.microsoft.com/office/powerpoint/2010/main" val="2229205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1744F-F5DB-BCB2-E637-85C598F8D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Journal articles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7E6F6-3D61-0EC9-87BA-C9ED85B03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/>
              <a:t>Author (surname followed by initials)</a:t>
            </a:r>
          </a:p>
          <a:p>
            <a:r>
              <a:rPr lang="en-GB"/>
              <a:t>Year of publication (in round brackets)</a:t>
            </a:r>
          </a:p>
          <a:p>
            <a:r>
              <a:rPr lang="en-GB"/>
              <a:t>Title of article (in single quotation marks)</a:t>
            </a:r>
          </a:p>
          <a:p>
            <a:r>
              <a:rPr lang="en-GB"/>
              <a:t>Title of journal (in italics – capitalise first letter of each word in title, except for linking words such as and, of, the, for)</a:t>
            </a:r>
          </a:p>
          <a:p>
            <a:r>
              <a:rPr lang="en-GB"/>
              <a:t>Issue information: volume (unbracketed) and, where applicable, part number, month or season (all in round brackets)</a:t>
            </a:r>
          </a:p>
          <a:p>
            <a:r>
              <a:rPr lang="en-GB"/>
              <a:t>Page reference (if available) or article number</a:t>
            </a:r>
          </a:p>
          <a:p>
            <a:r>
              <a:rPr lang="en-GB"/>
              <a:t>If accessed online:</a:t>
            </a:r>
          </a:p>
          <a:p>
            <a:endParaRPr lang="en-GB"/>
          </a:p>
          <a:p>
            <a:r>
              <a:rPr lang="en-GB"/>
              <a:t>Available at: DOI or URL (if required) (Accessed: date)</a:t>
            </a:r>
          </a:p>
          <a:p>
            <a:endParaRPr lang="en-GB"/>
          </a:p>
          <a:p>
            <a:r>
              <a:rPr lang="en-GB"/>
              <a:t>Norrie, C., Hammond, J., </a:t>
            </a:r>
            <a:r>
              <a:rPr lang="en-GB" err="1"/>
              <a:t>D'Avray</a:t>
            </a:r>
            <a:r>
              <a:rPr lang="en-GB"/>
              <a:t>, L., </a:t>
            </a:r>
            <a:r>
              <a:rPr lang="en-GB" err="1"/>
              <a:t>Collington</a:t>
            </a:r>
            <a:r>
              <a:rPr lang="en-GB"/>
              <a:t>, V. and Fook, J. (2012) 'Doing it differently? A review of literature on teaching reflective practice across health and social care professions', Reflective Practice, 13(4), pp. 565–578.</a:t>
            </a:r>
          </a:p>
        </p:txBody>
      </p:sp>
    </p:spTree>
    <p:extLst>
      <p:ext uri="{BB962C8B-B14F-4D97-AF65-F5344CB8AC3E}">
        <p14:creationId xmlns:p14="http://schemas.microsoft.com/office/powerpoint/2010/main" val="47276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9079C-1E5C-4D65-C3B1-71A65E51A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Electronic journal article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D7D41-BFC0-BD1E-D92E-BA5789127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err="1"/>
              <a:t>Barke</a:t>
            </a:r>
            <a:r>
              <a:rPr lang="en-GB"/>
              <a:t>, M., </a:t>
            </a:r>
            <a:r>
              <a:rPr lang="en-GB" err="1"/>
              <a:t>Mowl</a:t>
            </a:r>
            <a:r>
              <a:rPr lang="en-GB"/>
              <a:t>, G. and Shields, G. (2010) ‘Málaga – a failed resort of the early twentieth century?’, Journal of Tourism History, 2(3), pp. 187–212. Available at: </a:t>
            </a:r>
            <a:r>
              <a:rPr lang="en-GB">
                <a:hlinkClick r:id="rId2"/>
              </a:rPr>
              <a:t>https://doi.org/10.1080/1755182X.2010.523145</a:t>
            </a:r>
            <a:endParaRPr lang="en-GB"/>
          </a:p>
          <a:p>
            <a:endParaRPr lang="en-GB"/>
          </a:p>
          <a:p>
            <a:r>
              <a:rPr lang="en-GB"/>
              <a:t>Dutta, M. and </a:t>
            </a:r>
            <a:r>
              <a:rPr lang="en-GB" err="1"/>
              <a:t>Marjit</a:t>
            </a:r>
            <a:r>
              <a:rPr lang="en-GB"/>
              <a:t>, S. (2016) ‘Intra-country technology transfer’, Indian Economic Review, 51(1/2), pp. 117–127. Available at: http://www.jstor.org/stable/44376239 (Accessed: 27 May 2021).</a:t>
            </a:r>
          </a:p>
          <a:p>
            <a:pPr marL="109728" indent="0">
              <a:buNone/>
            </a:pPr>
            <a:endParaRPr lang="en-GB"/>
          </a:p>
          <a:p>
            <a:pPr marL="109728" indent="0">
              <a:buNone/>
            </a:pPr>
            <a:r>
              <a:rPr lang="en-GB"/>
              <a:t>Article number instead of page number</a:t>
            </a:r>
          </a:p>
          <a:p>
            <a:r>
              <a:rPr lang="en-GB" err="1"/>
              <a:t>Iacobellis</a:t>
            </a:r>
            <a:r>
              <a:rPr lang="en-GB"/>
              <a:t>, G. (2020) ‘COVID-19 and diabetes: can DPP4 inhibition play a role?’, Diabetes Research and Clinical Practice, 162, article number 108125. Available at: </a:t>
            </a:r>
            <a:r>
              <a:rPr lang="en-GB">
                <a:hlinkClick r:id="rId3"/>
              </a:rPr>
              <a:t>https://doi.org/10.1016/j.diabres.2020.108125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82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4A34A-D3FF-2AAA-4E4E-0776268D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Websites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EF514-475D-9638-D4F7-00008DED7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Author</a:t>
            </a:r>
          </a:p>
          <a:p>
            <a:r>
              <a:rPr lang="en-GB"/>
              <a:t>Year that the site was published/last updated (in round brackets)</a:t>
            </a:r>
          </a:p>
          <a:p>
            <a:r>
              <a:rPr lang="en-GB"/>
              <a:t>Title of web page (in italics)</a:t>
            </a:r>
          </a:p>
          <a:p>
            <a:r>
              <a:rPr lang="en-GB"/>
              <a:t>Available at: URL (Accessed: date)</a:t>
            </a:r>
          </a:p>
          <a:p>
            <a:r>
              <a:rPr lang="en-GB" err="1"/>
              <a:t>Verlet</a:t>
            </a:r>
            <a:r>
              <a:rPr lang="en-GB"/>
              <a:t>, J.R.R. (2021) Dynamics of anion formation. Available at: http://www.verlet.net/edc.html (Accessed: 14 May 2021).</a:t>
            </a:r>
          </a:p>
        </p:txBody>
      </p:sp>
    </p:spTree>
    <p:extLst>
      <p:ext uri="{BB962C8B-B14F-4D97-AF65-F5344CB8AC3E}">
        <p14:creationId xmlns:p14="http://schemas.microsoft.com/office/powerpoint/2010/main" val="401960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en-GB"/>
              <a:t>To review sources of evidence</a:t>
            </a:r>
          </a:p>
          <a:p>
            <a:pPr rtl="0"/>
            <a:r>
              <a:rPr lang="en-GB"/>
              <a:t>To describe how to cite sources of evidence</a:t>
            </a:r>
          </a:p>
          <a:p>
            <a:pPr rtl="0"/>
            <a:r>
              <a:rPr lang="en-GB"/>
              <a:t>To discuss how to use library citation tools available</a:t>
            </a:r>
          </a:p>
          <a:p>
            <a:pPr rtl="0"/>
            <a:r>
              <a:rPr lang="en-GB"/>
              <a:t>To practice referencing</a:t>
            </a:r>
          </a:p>
        </p:txBody>
      </p:sp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1F901-91B6-EBEA-7AEA-34AA238D7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EF495-5A30-9689-8D43-3E4145FC8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Organisation</a:t>
            </a:r>
          </a:p>
          <a:p>
            <a:r>
              <a:rPr lang="en-GB"/>
              <a:t>Year that the site was published/last updated (in round brackets)</a:t>
            </a:r>
          </a:p>
          <a:p>
            <a:r>
              <a:rPr lang="en-GB"/>
              <a:t>Title of web page (in italics)</a:t>
            </a:r>
          </a:p>
          <a:p>
            <a:r>
              <a:rPr lang="en-GB"/>
              <a:t>Available at: URL (Accessed: date)</a:t>
            </a:r>
          </a:p>
          <a:p>
            <a:endParaRPr lang="en-GB"/>
          </a:p>
          <a:p>
            <a:r>
              <a:rPr lang="en-GB"/>
              <a:t>National Health Service (2021) Coronavirus (COVID-19). Available at: https://www.nhs.uk/conditions/coronavirus-covid-19/ (Accessed: 17 May 2021).</a:t>
            </a:r>
          </a:p>
          <a:p>
            <a:r>
              <a:rPr lang="en-GB" err="1"/>
              <a:t>Flixel</a:t>
            </a:r>
            <a:r>
              <a:rPr lang="en-GB"/>
              <a:t> (no date) Magical tools for visual storytelling. Available at: https://flixel.com/company/ (Accessed: 1 June 2021).</a:t>
            </a:r>
          </a:p>
        </p:txBody>
      </p:sp>
    </p:spTree>
    <p:extLst>
      <p:ext uri="{BB962C8B-B14F-4D97-AF65-F5344CB8AC3E}">
        <p14:creationId xmlns:p14="http://schemas.microsoft.com/office/powerpoint/2010/main" val="1050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8E900-38F6-C908-329A-E4205B52E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Government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7762A-1886-0E7F-6B27-662510F39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/>
              <a:t>Citation order:</a:t>
            </a:r>
          </a:p>
          <a:p>
            <a:r>
              <a:rPr lang="en-GB"/>
              <a:t>Author</a:t>
            </a:r>
          </a:p>
          <a:p>
            <a:r>
              <a:rPr lang="en-GB"/>
              <a:t>Year of publication (in round brackets)</a:t>
            </a:r>
          </a:p>
          <a:p>
            <a:r>
              <a:rPr lang="en-GB"/>
              <a:t>Title (in italics)</a:t>
            </a:r>
          </a:p>
          <a:p>
            <a:r>
              <a:rPr lang="en-GB"/>
              <a:t>Series or publication number (if given)</a:t>
            </a:r>
          </a:p>
          <a:p>
            <a:r>
              <a:rPr lang="en-GB"/>
              <a:t>Place of publication: Publisher</a:t>
            </a:r>
          </a:p>
          <a:p>
            <a:r>
              <a:rPr lang="en-GB"/>
              <a:t>If accessed online:</a:t>
            </a:r>
          </a:p>
          <a:p>
            <a:endParaRPr lang="en-GB"/>
          </a:p>
          <a:p>
            <a:r>
              <a:rPr lang="en-GB"/>
              <a:t>Available at: DOI or URL (Accessed: date)</a:t>
            </a:r>
          </a:p>
          <a:p>
            <a:pPr marL="109728" indent="0">
              <a:buNone/>
            </a:pPr>
            <a:endParaRPr lang="en-GB"/>
          </a:p>
          <a:p>
            <a:pPr marL="109728" indent="0">
              <a:buNone/>
            </a:pPr>
            <a:r>
              <a:rPr lang="en-GB"/>
              <a:t>National Institute for Health and Care Excellence [NICE] (2021) Postnatal care. NG194. Available at: https://www.nice.org.uk/guidance/ng194 (Accessed: 18 May 2021).</a:t>
            </a:r>
          </a:p>
        </p:txBody>
      </p:sp>
    </p:spTree>
    <p:extLst>
      <p:ext uri="{BB962C8B-B14F-4D97-AF65-F5344CB8AC3E}">
        <p14:creationId xmlns:p14="http://schemas.microsoft.com/office/powerpoint/2010/main" val="213147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01C49-C2C6-BCF3-2082-A0E6B35E5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61BC4-8811-43B0-997C-E10069812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/>
              <a:t>In-text citation</a:t>
            </a:r>
          </a:p>
          <a:p>
            <a:endParaRPr lang="en-GB"/>
          </a:p>
          <a:p>
            <a:r>
              <a:rPr lang="en-GB"/>
              <a:t>The legislation (Fire Safety Act 2021) was too late to prevent the Grenfell disaster.</a:t>
            </a:r>
          </a:p>
          <a:p>
            <a:endParaRPr lang="en-GB"/>
          </a:p>
          <a:p>
            <a:r>
              <a:rPr lang="en-GB"/>
              <a:t>Title of Act including year and chapter number (in italics)</a:t>
            </a:r>
          </a:p>
          <a:p>
            <a:r>
              <a:rPr lang="en-GB"/>
              <a:t>Country/jurisdiction (only if referencing more than one country's legislation)</a:t>
            </a:r>
          </a:p>
          <a:p>
            <a:r>
              <a:rPr lang="en-GB"/>
              <a:t>Available at: URL (Accessed: date)</a:t>
            </a:r>
          </a:p>
          <a:p>
            <a:endParaRPr lang="en-GB"/>
          </a:p>
          <a:p>
            <a:r>
              <a:rPr lang="en-GB"/>
              <a:t>Reference list</a:t>
            </a:r>
          </a:p>
          <a:p>
            <a:endParaRPr lang="en-GB"/>
          </a:p>
          <a:p>
            <a:r>
              <a:rPr lang="en-GB"/>
              <a:t>Fire Safety Act 2021, c. 24. Available at: https://www.legislation.gov.uk/ukpga/2021/24/contents/enacted (Accessed: 17 May 2021</a:t>
            </a:r>
          </a:p>
        </p:txBody>
      </p:sp>
    </p:spTree>
    <p:extLst>
      <p:ext uri="{BB962C8B-B14F-4D97-AF65-F5344CB8AC3E}">
        <p14:creationId xmlns:p14="http://schemas.microsoft.com/office/powerpoint/2010/main" val="394280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A248C-B5A3-2F26-D162-BCA5B597B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Personal correspondence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9A177-A1F1-89D5-2933-0D8A5D826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/>
              <a:t>Sender/speaker/author</a:t>
            </a:r>
          </a:p>
          <a:p>
            <a:r>
              <a:rPr lang="en-GB"/>
              <a:t>Year of communication (in round brackets)</a:t>
            </a:r>
          </a:p>
          <a:p>
            <a:r>
              <a:rPr lang="en-GB"/>
              <a:t>Medium of communication</a:t>
            </a:r>
          </a:p>
          <a:p>
            <a:r>
              <a:rPr lang="en-GB"/>
              <a:t>Receiver of communication</a:t>
            </a:r>
          </a:p>
          <a:p>
            <a:r>
              <a:rPr lang="en-GB"/>
              <a:t>Day/month of communication</a:t>
            </a:r>
          </a:p>
          <a:p>
            <a:endParaRPr lang="en-GB"/>
          </a:p>
          <a:p>
            <a:r>
              <a:rPr lang="en-GB"/>
              <a:t>Walters, F. (2021) Facebook/Snapchat/WhatsApp/Signal/</a:t>
            </a:r>
            <a:r>
              <a:rPr lang="en-GB" err="1"/>
              <a:t>Threema</a:t>
            </a:r>
            <a:r>
              <a:rPr lang="en-GB"/>
              <a:t>/WeChat/ Telegram/Wire message to John Stephens, 6 June.</a:t>
            </a:r>
          </a:p>
          <a:p>
            <a:r>
              <a:rPr lang="en-GB"/>
              <a:t>Walters, F. (2021) Conversation with John Stephens, 13 August.</a:t>
            </a:r>
          </a:p>
          <a:p>
            <a:r>
              <a:rPr lang="en-GB"/>
              <a:t>Walters, F. (2021) Letter to John Stephens, 23 January.</a:t>
            </a:r>
          </a:p>
          <a:p>
            <a:r>
              <a:rPr lang="en-GB"/>
              <a:t>Walters, F. (2021) Email to John Stephens, 14 August.</a:t>
            </a:r>
          </a:p>
          <a:p>
            <a:r>
              <a:rPr lang="en-GB"/>
              <a:t>Walters, F. (2021) Telephone conversation with John Stephens, 25 January.</a:t>
            </a:r>
          </a:p>
        </p:txBody>
      </p:sp>
    </p:spTree>
    <p:extLst>
      <p:ext uri="{BB962C8B-B14F-4D97-AF65-F5344CB8AC3E}">
        <p14:creationId xmlns:p14="http://schemas.microsoft.com/office/powerpoint/2010/main" val="3046636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C016C-5634-3EA5-4332-56400D212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Local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E9A39-5CA0-1126-8000-F92DCB088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To comply with the confidentiality policy for the purposes of academic writing please see below guidance to reference any local source within text and in reference list.</a:t>
            </a:r>
          </a:p>
          <a:p>
            <a:pPr marL="109728" indent="0">
              <a:buNone/>
            </a:pPr>
            <a:r>
              <a:rPr lang="en-GB" dirty="0"/>
              <a:t>The required elements for a reference are:</a:t>
            </a:r>
          </a:p>
          <a:p>
            <a:pPr marL="109728" indent="0">
              <a:buNone/>
            </a:pPr>
            <a:r>
              <a:rPr lang="en-GB" dirty="0"/>
              <a:t>Local Source - Authorship/Organisation. (Year). Full title of report. Place: Publisher.</a:t>
            </a:r>
          </a:p>
          <a:p>
            <a:pPr marL="109728" indent="0">
              <a:buNone/>
            </a:pPr>
            <a:endParaRPr lang="en-GB" dirty="0"/>
          </a:p>
          <a:p>
            <a:r>
              <a:rPr lang="en-GB" dirty="0" err="1"/>
              <a:t>Eg</a:t>
            </a:r>
            <a:r>
              <a:rPr lang="en-GB" dirty="0"/>
              <a:t>: Local Source - Committee for Health and Social Care. (2017). A Partnership of Purpose: Transforming Health and Care. Guernsey: States of Guernsey.</a:t>
            </a:r>
          </a:p>
          <a:p>
            <a:endParaRPr lang="en-GB" dirty="0"/>
          </a:p>
          <a:p>
            <a:pPr marL="109728" indent="0">
              <a:buNone/>
            </a:pPr>
            <a:r>
              <a:rPr lang="en-GB" dirty="0"/>
              <a:t>In-text Citation: In the main body of your assignment anything that relates to the Bailiwick of Guernsey (personal correspondence or place/department/organisation) must be referred to as follows:</a:t>
            </a:r>
          </a:p>
          <a:p>
            <a:r>
              <a:rPr lang="en-GB" dirty="0"/>
              <a:t>A Partnership of Purpose (Local Source, 2017) states that…</a:t>
            </a:r>
          </a:p>
          <a:p>
            <a:r>
              <a:rPr lang="en-GB" dirty="0"/>
              <a:t>Local Source (2017) highlighted that…</a:t>
            </a:r>
          </a:p>
        </p:txBody>
      </p:sp>
    </p:spTree>
    <p:extLst>
      <p:ext uri="{BB962C8B-B14F-4D97-AF65-F5344CB8AC3E}">
        <p14:creationId xmlns:p14="http://schemas.microsoft.com/office/powerpoint/2010/main" val="252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EDE05-B65E-0A0B-AF85-4DF87839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Tips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DB24A-B222-50DD-DDB9-D2AC5753A1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err="1"/>
              <a:t>Pubmed</a:t>
            </a:r>
            <a:r>
              <a:rPr lang="en-GB"/>
              <a:t> and other sites will help you, although not exactly – use APA and amend  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877F8C0-52BB-3A00-EAE8-62C9CFD2EEC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90500" y="3174950"/>
            <a:ext cx="8014203" cy="3328975"/>
          </a:xfrm>
        </p:spPr>
      </p:pic>
    </p:spTree>
    <p:extLst>
      <p:ext uri="{BB962C8B-B14F-4D97-AF65-F5344CB8AC3E}">
        <p14:creationId xmlns:p14="http://schemas.microsoft.com/office/powerpoint/2010/main" val="342466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40204-4EF8-7724-B1E8-89C39B175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EBSCO Guernsey Library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D9A4D5-C79C-6E43-7C67-E7C68EE718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2381286"/>
            <a:ext cx="10972800" cy="4060753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AB52655-1FA5-DD7B-6782-C3300D65EF2D}"/>
              </a:ext>
            </a:extLst>
          </p:cNvPr>
          <p:cNvCxnSpPr/>
          <p:nvPr/>
        </p:nvCxnSpPr>
        <p:spPr>
          <a:xfrm>
            <a:off x="10348686" y="3802743"/>
            <a:ext cx="508000" cy="5225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row: Right 8">
            <a:extLst>
              <a:ext uri="{FF2B5EF4-FFF2-40B4-BE49-F238E27FC236}">
                <a16:creationId xmlns:a16="http://schemas.microsoft.com/office/drawing/2014/main" id="{AB81E4CB-02C2-C161-CE3F-DC5483EE8656}"/>
              </a:ext>
            </a:extLst>
          </p:cNvPr>
          <p:cNvSpPr/>
          <p:nvPr/>
        </p:nvSpPr>
        <p:spPr>
          <a:xfrm>
            <a:off x="1422400" y="3904343"/>
            <a:ext cx="870857" cy="18868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765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6870A-6A50-072C-5AEC-8FC877C6A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Use of electronic software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891AB-9C00-CA43-4E00-FF8AC72C1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Free sources such as :</a:t>
            </a:r>
          </a:p>
          <a:p>
            <a:r>
              <a:rPr lang="en-GB" dirty="0"/>
              <a:t>Mendeley</a:t>
            </a:r>
          </a:p>
          <a:p>
            <a:r>
              <a:rPr lang="en-GB" dirty="0" err="1"/>
              <a:t>Zotera</a:t>
            </a:r>
            <a:endParaRPr lang="en-GB" dirty="0"/>
          </a:p>
          <a:p>
            <a:r>
              <a:rPr lang="en-GB" dirty="0"/>
              <a:t>How to videos on: https://theinstitute.gov.gg/course/view.php?id=987</a:t>
            </a:r>
          </a:p>
        </p:txBody>
      </p:sp>
    </p:spTree>
    <p:extLst>
      <p:ext uri="{BB962C8B-B14F-4D97-AF65-F5344CB8AC3E}">
        <p14:creationId xmlns:p14="http://schemas.microsoft.com/office/powerpoint/2010/main" val="3290869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2D21A2B-C940-2C05-FA55-CC3B3FF2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Now over to you: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AFB577-57D8-F251-D339-EA0B6199B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Reference this guideline in text and in the reference list </a:t>
            </a:r>
            <a:r>
              <a:rPr lang="en-GB">
                <a:hlinkClick r:id="rId3"/>
              </a:rPr>
              <a:t>https://www.nice.org.uk/guidance/ng12</a:t>
            </a:r>
            <a:endParaRPr lang="en-GB"/>
          </a:p>
          <a:p>
            <a:endParaRPr lang="en-GB"/>
          </a:p>
          <a:p>
            <a:r>
              <a:rPr lang="en-GB"/>
              <a:t>Reference an edited book chapter </a:t>
            </a:r>
          </a:p>
          <a:p>
            <a:endParaRPr lang="en-GB"/>
          </a:p>
          <a:p>
            <a:r>
              <a:rPr lang="en-GB"/>
              <a:t>Reference a journal </a:t>
            </a:r>
            <a:r>
              <a:rPr lang="en-GB" b="0" i="0">
                <a:solidFill>
                  <a:srgbClr val="595959"/>
                </a:solidFill>
                <a:effectLst/>
                <a:latin typeface="Helvetica" panose="020B0604020202020204" pitchFamily="34" charset="0"/>
                <a:hlinkClick r:id="rId4"/>
              </a:rPr>
              <a:t>https://doi.org/10.1111/jan.16058</a:t>
            </a:r>
            <a:r>
              <a:rPr lang="en-GB" b="0" i="0">
                <a:solidFill>
                  <a:srgbClr val="595959"/>
                </a:solidFill>
                <a:effectLst/>
                <a:latin typeface="Helvetica" panose="020B0604020202020204" pitchFamily="34" charset="0"/>
              </a:rPr>
              <a:t>. </a:t>
            </a:r>
            <a:endParaRPr lang="en-GB"/>
          </a:p>
          <a:p>
            <a:endParaRPr lang="en-GB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55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E647F-2D41-A9C1-A230-D172FEC11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is referencing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0EA47-2C7C-25F8-4012-22036AB30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It shows that you have read a range of literature and that what you are saying is based on that literature than just your own ideas.</a:t>
            </a:r>
          </a:p>
          <a:p>
            <a:r>
              <a:rPr lang="en-GB"/>
              <a:t>It gives an indication of the quality of the literature you are using as a basis for your understanding</a:t>
            </a:r>
          </a:p>
          <a:p>
            <a:r>
              <a:rPr lang="en-GB"/>
              <a:t>If you are using other people’s ideas it is academic good practice to acknowledge the original author</a:t>
            </a:r>
          </a:p>
          <a:p>
            <a:r>
              <a:rPr lang="en-GB"/>
              <a:t>If you copy exact words from someone else’s work and do not say you are doing so you are committing Plagiarism which is a serious academic offence</a:t>
            </a:r>
          </a:p>
          <a:p>
            <a:r>
              <a:rPr lang="en-GB"/>
              <a:t>Referencing will contribute to your mark</a:t>
            </a:r>
          </a:p>
        </p:txBody>
      </p:sp>
    </p:spTree>
    <p:extLst>
      <p:ext uri="{BB962C8B-B14F-4D97-AF65-F5344CB8AC3E}">
        <p14:creationId xmlns:p14="http://schemas.microsoft.com/office/powerpoint/2010/main" val="3592153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BC238-BCBF-72EA-3168-3B9232854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Sources of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5441C-9A44-96C7-8806-64FDB0D0E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Text books</a:t>
            </a:r>
          </a:p>
          <a:p>
            <a:r>
              <a:rPr lang="en-GB"/>
              <a:t>Journal articles</a:t>
            </a:r>
          </a:p>
          <a:p>
            <a:r>
              <a:rPr lang="en-GB"/>
              <a:t>Professional websites</a:t>
            </a:r>
          </a:p>
          <a:p>
            <a:r>
              <a:rPr lang="en-GB"/>
              <a:t>Government sites/documents</a:t>
            </a:r>
          </a:p>
          <a:p>
            <a:r>
              <a:rPr lang="en-GB"/>
              <a:t>Avoid patient websites </a:t>
            </a:r>
          </a:p>
        </p:txBody>
      </p:sp>
    </p:spTree>
    <p:extLst>
      <p:ext uri="{BB962C8B-B14F-4D97-AF65-F5344CB8AC3E}">
        <p14:creationId xmlns:p14="http://schemas.microsoft.com/office/powerpoint/2010/main" val="2500695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A231E7-11E6-B94B-324A-4D2519E8F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Access Guidance –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F3673A-BBD6-D91A-944D-4622DF7E9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 Learning Pod Masters Home page https://theinstitute.gov.gg/course/view.php?id=987</a:t>
            </a:r>
          </a:p>
          <a:p>
            <a:r>
              <a:rPr lang="en-GB" dirty="0"/>
              <a:t>On Institute Library page: https://theinstitute.gg/library</a:t>
            </a:r>
          </a:p>
        </p:txBody>
      </p:sp>
    </p:spTree>
    <p:extLst>
      <p:ext uri="{BB962C8B-B14F-4D97-AF65-F5344CB8AC3E}">
        <p14:creationId xmlns:p14="http://schemas.microsoft.com/office/powerpoint/2010/main" val="33756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AF747-1EDE-2FD6-0EDC-3B02F6625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The 2 components of Referencing</a:t>
            </a:r>
            <a:br>
              <a:rPr lang="en-GB"/>
            </a:b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DAA4F-A2F4-8011-5E0B-34D33123D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/>
              <a:t>There are two aspects of referencing to consider:</a:t>
            </a:r>
          </a:p>
          <a:p>
            <a:pPr marL="624078" indent="-514350">
              <a:buFont typeface="+mj-lt"/>
              <a:buAutoNum type="arabicPeriod"/>
            </a:pPr>
            <a:r>
              <a:rPr lang="en-GB"/>
              <a:t>When you refer to sources within your main body of writing</a:t>
            </a:r>
          </a:p>
          <a:p>
            <a:pPr marL="624078" indent="-514350">
              <a:buFont typeface="+mj-lt"/>
              <a:buAutoNum type="arabicPeriod"/>
            </a:pPr>
            <a:r>
              <a:rPr lang="en-GB"/>
              <a:t>Providing a full reference list</a:t>
            </a:r>
          </a:p>
          <a:p>
            <a:endParaRPr lang="en-GB"/>
          </a:p>
          <a:p>
            <a:r>
              <a:rPr lang="en-GB"/>
              <a:t>Every source referred to in your writing must be in your reference list.</a:t>
            </a:r>
          </a:p>
          <a:p>
            <a:r>
              <a:rPr lang="en-GB"/>
              <a:t>Every author referred to in your reference list should be in your main writing. </a:t>
            </a:r>
          </a:p>
          <a:p>
            <a:r>
              <a:rPr lang="en-GB"/>
              <a:t>Check this because the marker will!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99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01505-B9FC-9BEE-FBF5-792E36472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There are two ways to cite references in your work: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09CC2-D781-E23A-0148-7874F41E2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en-GB"/>
              <a:t>1. Within your sentence:</a:t>
            </a:r>
          </a:p>
          <a:p>
            <a:r>
              <a:rPr lang="en-GB"/>
              <a:t>      Jones and Smith (2024) discovered that …………….</a:t>
            </a:r>
          </a:p>
          <a:p>
            <a:r>
              <a:rPr lang="en-GB"/>
              <a:t>      This was identified as a much better option by Jones and Smith (2024).</a:t>
            </a:r>
          </a:p>
          <a:p>
            <a:endParaRPr lang="en-GB"/>
          </a:p>
          <a:p>
            <a:pPr marL="109728" indent="0">
              <a:buNone/>
            </a:pPr>
            <a:r>
              <a:rPr lang="en-GB"/>
              <a:t>2. To support your sentence:</a:t>
            </a:r>
          </a:p>
          <a:p>
            <a:r>
              <a:rPr lang="en-GB"/>
              <a:t>      This care package was demonstrated to provide a more person-centred approach (Jones and Smith, 2024).</a:t>
            </a:r>
          </a:p>
          <a:p>
            <a:r>
              <a:rPr lang="en-GB"/>
              <a:t>      Research has suggested that this is the optimum time to intervene (West and East, 2023; Jones and Smith, 2024).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01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BDECD-572D-D347-573E-15FAFCE0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Within your sentence:</a:t>
            </a:r>
            <a:br>
              <a:rPr lang="en-GB"/>
            </a:b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92872-4B25-9B89-1B8D-24FBEC0E9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86857"/>
            <a:ext cx="10972800" cy="4687679"/>
          </a:xfrm>
        </p:spPr>
        <p:txBody>
          <a:bodyPr>
            <a:normAutofit/>
          </a:bodyPr>
          <a:lstStyle/>
          <a:p>
            <a:r>
              <a:rPr lang="en-GB"/>
              <a:t>Jones and Smith (2024) discovered that …………….</a:t>
            </a:r>
          </a:p>
          <a:p>
            <a:r>
              <a:rPr lang="en-GB"/>
              <a:t>This was identified as a much better option by Jones and Smith (2018).</a:t>
            </a:r>
          </a:p>
          <a:p>
            <a:r>
              <a:rPr lang="en-GB"/>
              <a:t>The rules:</a:t>
            </a:r>
          </a:p>
          <a:p>
            <a:r>
              <a:rPr lang="en-GB"/>
              <a:t>Only use surnames and year of publication </a:t>
            </a:r>
          </a:p>
          <a:p>
            <a:r>
              <a:rPr lang="en-GB"/>
              <a:t>No commas needed</a:t>
            </a:r>
          </a:p>
          <a:p>
            <a:r>
              <a:rPr lang="en-GB"/>
              <a:t>If the sentence would not make sense without the names being included in the sentence then only the date goes in brackets but not the names, i.e.:  </a:t>
            </a:r>
          </a:p>
          <a:p>
            <a:r>
              <a:rPr lang="en-GB"/>
              <a:t>“Jones and Smith (2024) discovered that chocolate tastes good” works</a:t>
            </a:r>
          </a:p>
          <a:p>
            <a:r>
              <a:rPr lang="en-GB"/>
              <a:t>“Discovered that chocolate tastes good” would not make sense.</a:t>
            </a:r>
          </a:p>
        </p:txBody>
      </p:sp>
    </p:spTree>
    <p:extLst>
      <p:ext uri="{BB962C8B-B14F-4D97-AF65-F5344CB8AC3E}">
        <p14:creationId xmlns:p14="http://schemas.microsoft.com/office/powerpoint/2010/main" val="215031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82697-25CB-C5F8-FADE-E1AA1499D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2. To support your sentence: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D4E87-A670-8D25-0F11-CE095AB91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/>
              <a:t>Care packages such as these have been demonstrated to provide a more person-centred approach (Jones and Smith, 2024).</a:t>
            </a:r>
          </a:p>
          <a:p>
            <a:endParaRPr lang="en-GB"/>
          </a:p>
          <a:p>
            <a:r>
              <a:rPr lang="en-GB"/>
              <a:t>The rules:</a:t>
            </a:r>
          </a:p>
          <a:p>
            <a:r>
              <a:rPr lang="en-GB"/>
              <a:t>Only use surnames and year of publication </a:t>
            </a:r>
          </a:p>
          <a:p>
            <a:r>
              <a:rPr lang="en-GB"/>
              <a:t>If the sentence would make sense without the names being included in the sentence then the name goes in the brackets with the date</a:t>
            </a:r>
          </a:p>
          <a:p>
            <a:r>
              <a:rPr lang="en-GB"/>
              <a:t>Comma before the date </a:t>
            </a:r>
          </a:p>
          <a:p>
            <a:r>
              <a:rPr lang="en-GB"/>
              <a:t>All within the sentence before the full stop.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401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345_TF03460604.potx" id="{E7E0BD26-C043-45F4-96D1-04BA13E49D2C}" vid="{5436AFAD-CFB0-446B-836C-C3E13AB52501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ileType xmlns="b29fea81-5807-4de6-87db-1b2b0ef9e50d">Choice 12</FileType>
    <Year xmlns="b29fea81-5807-4de6-87db-1b2b0ef9e50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D0C20D7C007041951062279E54D123" ma:contentTypeVersion="12" ma:contentTypeDescription="Create a new document." ma:contentTypeScope="" ma:versionID="4f1bda9910a3acb29a56eb958d96fdf7">
  <xsd:schema xmlns:xsd="http://www.w3.org/2001/XMLSchema" xmlns:xs="http://www.w3.org/2001/XMLSchema" xmlns:p="http://schemas.microsoft.com/office/2006/metadata/properties" xmlns:ns2="b29fea81-5807-4de6-87db-1b2b0ef9e50d" xmlns:ns3="c77390fb-c8c2-4338-8764-33d7e22ce538" targetNamespace="http://schemas.microsoft.com/office/2006/metadata/properties" ma:root="true" ma:fieldsID="7e5421c87e67f208f4686f07baa2fd1e" ns2:_="" ns3:_="">
    <xsd:import namespace="b29fea81-5807-4de6-87db-1b2b0ef9e50d"/>
    <xsd:import namespace="c77390fb-c8c2-4338-8764-33d7e22ce538"/>
    <xsd:element name="properties">
      <xsd:complexType>
        <xsd:sequence>
          <xsd:element name="documentManagement">
            <xsd:complexType>
              <xsd:all>
                <xsd:element ref="ns2:Year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FileTyp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fea81-5807-4de6-87db-1b2b0ef9e50d" elementFormDefault="qualified">
    <xsd:import namespace="http://schemas.microsoft.com/office/2006/documentManagement/types"/>
    <xsd:import namespace="http://schemas.microsoft.com/office/infopath/2007/PartnerControls"/>
    <xsd:element name="Year" ma:index="8" nillable="true" ma:displayName="Year" ma:format="Dropdown" ma:internalName="Year">
      <xsd:simpleType>
        <xsd:restriction base="dms:Text">
          <xsd:maxLength value="255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FileType" ma:index="19" ma:displayName="File Type" ma:format="Dropdown" ma:internalName="FileType">
      <xsd:simpleType>
        <xsd:restriction base="dms:Choice">
          <xsd:enumeration value="Marketing"/>
          <xsd:enumeration value="Book processing"/>
          <xsd:enumeration value="Statistics"/>
          <xsd:enumeration value="Policy"/>
          <xsd:enumeration value="Hardware"/>
          <xsd:enumeration value="Software"/>
          <xsd:enumeration value="Journals"/>
          <xsd:enumeration value="Finance"/>
          <xsd:enumeration value="Information sharing"/>
          <xsd:enumeration value="Copyright"/>
          <xsd:enumeration value="Timetable"/>
          <xsd:enumeration value="Choice 12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7390fb-c8c2-4338-8764-33d7e22ce538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3F8AFC-9D07-4B76-BA15-1E1400BAEBCE}">
  <ds:schemaRefs>
    <ds:schemaRef ds:uri="http://purl.org/dc/elements/1.1/"/>
    <ds:schemaRef ds:uri="http://schemas.microsoft.com/office/2006/metadata/properties"/>
    <ds:schemaRef ds:uri="http://purl.org/dc/terms/"/>
    <ds:schemaRef ds:uri="c77390fb-c8c2-4338-8764-33d7e22ce5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b29fea81-5807-4de6-87db-1b2b0ef9e50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8543FE-70E0-4396-96F6-D0C2959909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5F8129-1A6E-4477-990B-F834FCA075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9fea81-5807-4de6-87db-1b2b0ef9e50d"/>
    <ds:schemaRef ds:uri="c77390fb-c8c2-4338-8764-33d7e22ce5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{1A6AD464-B048-4DB2-8DE7-57688F44E479}tf03460604_win32</Template>
  <TotalTime>13</TotalTime>
  <Words>2317</Words>
  <Application>Microsoft Office PowerPoint</Application>
  <PresentationFormat>Widescreen</PresentationFormat>
  <Paragraphs>215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Calibri</vt:lpstr>
      <vt:lpstr>Georgia</vt:lpstr>
      <vt:lpstr>Helvetica</vt:lpstr>
      <vt:lpstr>Noto Sans Symbols</vt:lpstr>
      <vt:lpstr>Wingdings 2</vt:lpstr>
      <vt:lpstr>Training presentation</vt:lpstr>
      <vt:lpstr>Referencing for Postgraduate Students</vt:lpstr>
      <vt:lpstr>Objectives</vt:lpstr>
      <vt:lpstr>Why is referencing important?</vt:lpstr>
      <vt:lpstr>Sources of Evidence</vt:lpstr>
      <vt:lpstr>Access Guidance – </vt:lpstr>
      <vt:lpstr>The 2 components of Referencing </vt:lpstr>
      <vt:lpstr>There are two ways to cite references in your work:</vt:lpstr>
      <vt:lpstr>Within your sentence: </vt:lpstr>
      <vt:lpstr>2. To support your sentence:</vt:lpstr>
      <vt:lpstr>How many authors do you cite in the text?:</vt:lpstr>
      <vt:lpstr>Some other things to consider: </vt:lpstr>
      <vt:lpstr>Some other things to consider cont:</vt:lpstr>
      <vt:lpstr>Direct Quotations: If you insist on using them!  It is better to use your own words. </vt:lpstr>
      <vt:lpstr>Reference List Tips:</vt:lpstr>
      <vt:lpstr>Adding a Book to a Reference List</vt:lpstr>
      <vt:lpstr>Chapter of an edited book</vt:lpstr>
      <vt:lpstr>Journal articles</vt:lpstr>
      <vt:lpstr>Electronic journal article</vt:lpstr>
      <vt:lpstr>Websites</vt:lpstr>
      <vt:lpstr>Website</vt:lpstr>
      <vt:lpstr>Government Guidance</vt:lpstr>
      <vt:lpstr>Legislation</vt:lpstr>
      <vt:lpstr>Personal correspondence</vt:lpstr>
      <vt:lpstr>Local sources</vt:lpstr>
      <vt:lpstr>Tips</vt:lpstr>
      <vt:lpstr>EBSCO Guernsey Library</vt:lpstr>
      <vt:lpstr>Use of electronic software </vt:lpstr>
      <vt:lpstr>Now over to you: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Referencing</dc:title>
  <dc:creator>Major, Rachael</dc:creator>
  <cp:lastModifiedBy>Major, Rachael</cp:lastModifiedBy>
  <cp:revision>3</cp:revision>
  <dcterms:created xsi:type="dcterms:W3CDTF">2024-09-21T10:17:58Z</dcterms:created>
  <dcterms:modified xsi:type="dcterms:W3CDTF">2024-10-17T10:53:38Z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0x0101002CD0C20D7C007041951062279E54D123</vt:lpwstr>
  </property>
  <property fmtid="{D5CDD505-2E9C-101B-9397-08002B2CF9AE}" pid="3" name="MediaServiceImageTags">
    <vt:lpwstr/>
  </property>
</Properties>
</file>